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gradFill rotWithShape="1">
            <a:gsLst>
              <a:gs pos="0">
                <a:srgbClr val="0F172A">
                  <a:alpha val="70000"/>
                </a:srgbClr>
              </a:gs>
              <a:gs pos="50000">
                <a:srgbClr val="1E3A8A">
                  <a:alpha val="65000"/>
                </a:srgbClr>
              </a:gs>
              <a:gs pos="100000">
                <a:srgbClr val="1E293B">
                  <a:alpha val="70000"/>
                </a:srgbClr>
              </a:gs>
            </a:gsLst>
            <a:lin scaled="0" ang="8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10743931" y="478734"/>
            <a:ext cx="1142971" cy="79513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304792" y="5483294"/>
            <a:ext cx="1142971" cy="863461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5714857" y="1315064"/>
            <a:ext cx="761980" cy="6083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1150" y="2362199"/>
            <a:ext cx="8229394" cy="13335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4550"/>
              </a:lnSpc>
              <a:spcBef>
                <a:spcPts val="0"/>
              </a:spcBef>
              <a:spcAft>
                <a:spcPts val="2080"/>
              </a:spcAft>
            </a:pPr>
            <a:r>
              <a:rPr sz="3348" b="1">
                <a:solidFill>
                  <a:srgbClr val="FFFFFF"/>
                </a:solidFill>
                <a:latin typeface="Source Code Pro"/>
                <a:rFonts ascii="Source Code Pro" hAnsi="Source Code Pro" eastAsia="Source Code Pro" cs="Source Code Pro"/>
              </a:rPr>
              <a:t>AI Powered Smart Email Classifier for Enterprises</a:t>
            </a:r>
          </a:p>
        </p:txBody>
      </p:sp>
      <p:sp>
        <p:nvSpPr>
          <p:cNvPr id="8" name="Rectangle 7"/>
          <p:cNvSpPr/>
          <p:nvPr/>
        </p:nvSpPr>
        <p:spPr>
          <a:xfrm>
            <a:off x="5086222" y="4095749"/>
            <a:ext cx="761980" cy="19050"/>
          </a:xfrm>
          <a:prstGeom prst="rect">
            <a:avLst/>
          </a:prstGeom>
          <a:gradFill rotWithShape="1">
            <a:gsLst>
              <a:gs pos="0">
                <a:srgbClr val="000000">
                  <a:alpha val="0"/>
                </a:srgbClr>
              </a:gs>
              <a:gs pos="50000">
                <a:srgbClr val="22D3EE"/>
              </a:gs>
              <a:gs pos="100000">
                <a:srgbClr val="000000">
                  <a:alpha val="0"/>
                </a:srgbClr>
              </a:gs>
            </a:gsLst>
            <a:lin scaled="0" ang="108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6000599" y="4006102"/>
            <a:ext cx="190495" cy="17929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43491" y="4095749"/>
            <a:ext cx="761980" cy="19050"/>
          </a:xfrm>
          <a:prstGeom prst="rect">
            <a:avLst/>
          </a:prstGeom>
          <a:gradFill rotWithShape="1">
            <a:gsLst>
              <a:gs pos="0">
                <a:srgbClr val="000000">
                  <a:alpha val="0"/>
                </a:srgbClr>
              </a:gs>
              <a:gs pos="50000">
                <a:srgbClr val="22D3EE"/>
              </a:gs>
              <a:gs pos="100000">
                <a:srgbClr val="000000">
                  <a:alpha val="0"/>
                </a:srgbClr>
              </a:gs>
            </a:gsLst>
            <a:lin scaled="0" ang="108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981150" y="4495799"/>
            <a:ext cx="8229394" cy="40005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730"/>
              </a:lnSpc>
              <a:spcBef>
                <a:spcPts val="0"/>
              </a:spcBef>
              <a:spcAft>
                <a:spcPts val="3120"/>
              </a:spcAft>
            </a:pPr>
            <a:r>
              <a:rPr sz="1674" b="0">
                <a:solidFill>
                  <a:srgbClr val="FFFFFF"/>
                </a:solidFill>
                <a:latin typeface="Roboto Flex"/>
                <a:rFonts ascii="Roboto Flex" hAnsi="Roboto Flex" eastAsia="Roboto Flex" cs="Roboto Flex"/>
              </a:rPr>
              <a:t>Automating Inbox Intelligence with Machine Learning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4695707" y="5416363"/>
            <a:ext cx="190495" cy="1400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00499" y="5353049"/>
            <a:ext cx="2495487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67E8F9"/>
                </a:solidFill>
                <a:latin typeface="Roboto Flex"/>
                <a:rFonts ascii="Roboto Flex" hAnsi="Roboto Flex" eastAsia="Roboto Flex" cs="Roboto Flex"/>
              </a:rPr>
              <a:t> Guided by: </a:t>
            </a:r>
            <a:r>
              <a:rPr sz="1076" b="0">
                <a:solidFill>
                  <a:srgbClr val="67E8F9"/>
                </a:solidFill>
                <a:latin typeface="Roboto Flex"/>
                <a:rFonts ascii="Roboto Flex" hAnsi="Roboto Flex" eastAsia="Roboto Flex" cs="Roboto Flex"/>
              </a:rPr>
              <a:t>Mousami Shrivastava</a:t>
            </a:r>
            <a:r>
              <a:rPr sz="1076" b="0">
                <a:solidFill>
                  <a:srgbClr val="67E8F9"/>
                </a:solidFill>
                <a:latin typeface="Roboto Flex"/>
                <a:rFonts ascii="Roboto Flex" hAnsi="Roboto Flex" eastAsia="Roboto Flex" cs="Roboto Flex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8FAFC"/>
            </a:gs>
            <a:gs pos="100000">
              <a:srgbClr val="EFF6FF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114300"/>
            <a:ext cx="4571885" cy="5715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1E3A8A"/>
                </a:solidFill>
                <a:latin typeface="Source Code Pro"/>
                <a:rFonts ascii="Source Code Pro" hAnsi="Source Code Pro" eastAsia="Source Code Pro" cs="Source Code Pro"/>
              </a:rPr>
              <a:t>Business Value &amp; ROI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09584" y="1600200"/>
            <a:ext cx="5257668" cy="1714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 Same Side Corner Rectangle 3"/>
          <p:cNvSpPr/>
          <p:nvPr/>
        </p:nvSpPr>
        <p:spPr>
          <a:xfrm rot="16200000">
            <a:off x="-181626" y="2391410"/>
            <a:ext cx="17145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952476" y="1941094"/>
            <a:ext cx="457188" cy="3850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2060" y="1904999"/>
            <a:ext cx="4000399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780"/>
              </a:spcAft>
            </a:pPr>
            <a:r>
              <a:rPr sz="1435" b="1">
                <a:solidFill>
                  <a:srgbClr val="2563EB"/>
                </a:solidFill>
                <a:latin typeface="Source Code Pro"/>
                <a:rFonts ascii="Source Code Pro" hAnsi="Source Code Pro" eastAsia="Source Code Pro" cs="Source Code Pro"/>
              </a:rPr>
              <a:t>Massive Time Savings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62060" y="2324100"/>
            <a:ext cx="4000399" cy="6858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Eliminates thousands of hours of manual triage per year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24441" y="1600200"/>
            <a:ext cx="5257668" cy="1714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 Same Side Corner Rectangle 8"/>
          <p:cNvSpPr/>
          <p:nvPr/>
        </p:nvSpPr>
        <p:spPr>
          <a:xfrm rot="16200000">
            <a:off x="5533231" y="2391410"/>
            <a:ext cx="17145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6667333" y="1944102"/>
            <a:ext cx="457188" cy="3789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76918" y="1904999"/>
            <a:ext cx="4000399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780"/>
              </a:spcAft>
            </a:pPr>
            <a:r>
              <a:rPr sz="1435" b="1">
                <a:solidFill>
                  <a:srgbClr val="0891B2"/>
                </a:solidFill>
                <a:latin typeface="Source Code Pro"/>
                <a:rFonts ascii="Source Code Pro" hAnsi="Source Code Pro" eastAsia="Source Code Pro" cs="Source Code Pro"/>
              </a:rPr>
              <a:t>Improved SLAs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76918" y="2324100"/>
            <a:ext cx="4000399" cy="6858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Faster response times for critical support and angry customers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09584" y="4362450"/>
            <a:ext cx="5257668" cy="1714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-181626" y="5153660"/>
            <a:ext cx="17145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952476" y="4728911"/>
            <a:ext cx="457188" cy="3338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62060" y="4667249"/>
            <a:ext cx="4000399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780"/>
              </a:spcAft>
            </a:pPr>
            <a:r>
              <a:rPr sz="1435" b="1">
                <a:solidFill>
                  <a:srgbClr val="16A34A"/>
                </a:solidFill>
                <a:latin typeface="Source Code Pro"/>
                <a:rFonts ascii="Source Code Pro" hAnsi="Source Code Pro" eastAsia="Source Code Pro" cs="Source Code Pro"/>
              </a:rPr>
              <a:t>Data-Driven Insights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2060" y="5086350"/>
            <a:ext cx="4000399" cy="6858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Direct insight into customer feedback trends for marketing and product teams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24441" y="4362450"/>
            <a:ext cx="5257668" cy="1714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 Same Side Corner Rectangle 18"/>
          <p:cNvSpPr/>
          <p:nvPr/>
        </p:nvSpPr>
        <p:spPr>
          <a:xfrm rot="16200000">
            <a:off x="5533231" y="5153660"/>
            <a:ext cx="17145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85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6667333" y="4712368"/>
            <a:ext cx="457188" cy="36696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276918" y="4667249"/>
            <a:ext cx="4000399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780"/>
              </a:spcAft>
            </a:pPr>
            <a:r>
              <a:rPr sz="1435" b="1">
                <a:solidFill>
                  <a:srgbClr val="9333EA"/>
                </a:solidFill>
                <a:latin typeface="Source Code Pro"/>
                <a:rFonts ascii="Source Code Pro" hAnsi="Source Code Pro" eastAsia="Source Code Pro" cs="Source Code Pro"/>
              </a:rPr>
              <a:t>Cost Efficiency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76918" y="5086350"/>
            <a:ext cx="4000399" cy="6858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Lightweight deployment structure using Python and Streamlit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8FAFC"/>
            </a:gs>
            <a:gs pos="100000">
              <a:srgbClr val="EFF6FF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114300"/>
            <a:ext cx="8229394" cy="5715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1E3A8A"/>
                </a:solidFill>
                <a:latin typeface="Source Code Pro"/>
                <a:rFonts ascii="Source Code Pro" hAnsi="Source Code Pro" eastAsia="Source Code Pro" cs="Source Code Pro"/>
              </a:rPr>
              <a:t>API Integration &amp; Deployment Roadmap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61980" y="1543050"/>
            <a:ext cx="5105272" cy="4572000"/>
          </a:xfrm>
          <a:prstGeom prst="roundRect">
            <a:avLst>
              <a:gd name="adj" fmla="val 5000"/>
            </a:avLst>
          </a:prstGeom>
          <a:solidFill>
            <a:srgbClr val="FFFFFF"/>
          </a:solidFill>
          <a:ln w="3302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1142971" y="1998244"/>
            <a:ext cx="457188" cy="385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2556" y="2019299"/>
            <a:ext cx="2228794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794" b="1">
                <a:solidFill>
                  <a:srgbClr val="16A34A"/>
                </a:solidFill>
                <a:latin typeface="Source Code Pro"/>
                <a:rFonts ascii="Source Code Pro" hAnsi="Source Code Pro" eastAsia="Source Code Pro" cs="Source Code Pro"/>
              </a:rPr>
              <a:t>Current State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42971" y="2762249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333466" y="2647949"/>
            <a:ext cx="1600159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Live &amp; Deployed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142971" y="329565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333466" y="3181350"/>
            <a:ext cx="2714557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99.22% accuracy achieved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42971" y="382905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333466" y="3714750"/>
            <a:ext cx="2314517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Streamlit app fully built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142971" y="436245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1333466" y="4248150"/>
            <a:ext cx="2495487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Ready for immediate use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142971" y="4895849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333466" y="4781549"/>
            <a:ext cx="3057448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Real-time analytics dashboard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142971" y="542925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1333466" y="5314950"/>
            <a:ext cx="2743131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Interactive testing interface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24441" y="1543050"/>
            <a:ext cx="5105272" cy="4572000"/>
          </a:xfrm>
          <a:prstGeom prst="roundRect">
            <a:avLst>
              <a:gd name="adj" fmla="val 5000"/>
            </a:avLst>
          </a:prstGeom>
          <a:solidFill>
            <a:srgbClr val="FFFFFF"/>
          </a:solidFill>
          <a:ln w="33020">
            <a:solidFill>
              <a:srgbClr val="3B82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6705432" y="2001252"/>
            <a:ext cx="457188" cy="37899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15017" y="2019299"/>
            <a:ext cx="2057348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794" b="1">
                <a:solidFill>
                  <a:srgbClr val="2563EB"/>
                </a:solidFill>
                <a:latin typeface="Source Code Pro"/>
                <a:rFonts ascii="Source Code Pro" hAnsi="Source Code Pro" eastAsia="Source Code Pro" cs="Source Code Pro"/>
              </a:rPr>
              <a:t>Future Scope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705432" y="2762249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95927" y="2647949"/>
            <a:ext cx="2571685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Enterprise API Integration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705432" y="329565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895927" y="3181350"/>
            <a:ext cx="2438339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FastAPI model exposure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705432" y="382905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95927" y="3714750"/>
            <a:ext cx="2866953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Live email server connection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705432" y="436245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895927" y="4248150"/>
            <a:ext cx="3752756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Silent automated background routing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705432" y="4895849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95927" y="4781549"/>
            <a:ext cx="3257468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Direct Outlook/Gmail integration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6705432" y="542925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95927" y="5314950"/>
            <a:ext cx="3362240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Zero human intervention required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8FAFC"/>
            </a:gs>
            <a:gs pos="100000">
              <a:srgbClr val="EFF6FF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5714857" y="2104410"/>
            <a:ext cx="761980" cy="4393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62340" y="3086100"/>
            <a:ext cx="3467013" cy="914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6240"/>
              </a:lnSpc>
              <a:spcBef>
                <a:spcPts val="0"/>
              </a:spcBef>
              <a:spcAft>
                <a:spcPts val="1560"/>
              </a:spcAft>
            </a:pPr>
            <a:r>
              <a:rPr sz="3827" b="1">
                <a:solidFill>
                  <a:srgbClr val="1E3A8A"/>
                </a:solidFill>
                <a:latin typeface="Source Code Pro"/>
                <a:rFonts ascii="Source Code Pro" hAnsi="Source Code Pro" eastAsia="Source Code Pro" cs="Source Code Pro"/>
              </a:rPr>
              <a:t>Thank You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262" y="4229100"/>
            <a:ext cx="1219169" cy="381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362340" y="4572000"/>
            <a:ext cx="3467013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4B5563"/>
                </a:solidFill>
                <a:latin typeface="Roboto Flex"/>
                <a:rFonts ascii="Roboto Flex" hAnsi="Roboto Flex" eastAsia="Roboto Flex" cs="Roboto Flex"/>
              </a:rPr>
              <a:t>Questions? Let's Discuss.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8FAFC"/>
            </a:gs>
            <a:gs pos="100000">
              <a:srgbClr val="EFF6FF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114300"/>
            <a:ext cx="2514537" cy="5715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1E3A8A"/>
                </a:solidFill>
                <a:latin typeface="Source Code Pro"/>
                <a:rFonts ascii="Source Code Pro" hAnsi="Source Code Pro" eastAsia="Source Code Pro" cs="Source Code Pro"/>
              </a:rPr>
              <a:t>The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76518" y="247649"/>
            <a:ext cx="1914477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2563EB"/>
                </a:solidFill>
                <a:latin typeface="Roboto Flex"/>
                <a:rFonts ascii="Roboto Flex" hAnsi="Roboto Flex" eastAsia="Roboto Flex" cs="Roboto Flex"/>
              </a:rPr>
              <a:t>Current Challenges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9584" y="1266824"/>
            <a:ext cx="5333866" cy="2047874"/>
          </a:xfrm>
          <a:prstGeom prst="roundRect">
            <a:avLst>
              <a:gd name="adj" fmla="val 1116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 Same Side Corner Rectangle 4"/>
          <p:cNvSpPr/>
          <p:nvPr/>
        </p:nvSpPr>
        <p:spPr>
          <a:xfrm rot="16200000">
            <a:off x="-348313" y="2224721"/>
            <a:ext cx="204787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973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952476" y="1607719"/>
            <a:ext cx="457188" cy="3850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2060" y="1571625"/>
            <a:ext cx="4076598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780"/>
              </a:spcAft>
            </a:pPr>
            <a:r>
              <a:rPr sz="1435" b="1">
                <a:solidFill>
                  <a:srgbClr val="EA580C"/>
                </a:solidFill>
                <a:latin typeface="Source Code Pro"/>
                <a:rFonts ascii="Source Code Pro" hAnsi="Source Code Pro" eastAsia="Source Code Pro" cs="Source Code Pro"/>
              </a:rPr>
              <a:t>Information Overhead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62060" y="1990724"/>
            <a:ext cx="4076598" cy="1019174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Managing hundreds of thousands of customer and internal emails manually is inefficient and costly.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48243" y="1266824"/>
            <a:ext cx="5333866" cy="2047874"/>
          </a:xfrm>
          <a:prstGeom prst="roundRect">
            <a:avLst>
              <a:gd name="adj" fmla="val 1116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 Same Side Corner Rectangle 9"/>
          <p:cNvSpPr/>
          <p:nvPr/>
        </p:nvSpPr>
        <p:spPr>
          <a:xfrm rot="16200000">
            <a:off x="5290346" y="2224721"/>
            <a:ext cx="204787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6591135" y="1607719"/>
            <a:ext cx="457188" cy="3850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00719" y="1571625"/>
            <a:ext cx="4076598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780"/>
              </a:spcAft>
            </a:pPr>
            <a:r>
              <a:rPr sz="1435" b="1">
                <a:solidFill>
                  <a:srgbClr val="DC2626"/>
                </a:solidFill>
                <a:latin typeface="Source Code Pro"/>
                <a:rFonts ascii="Source Code Pro" hAnsi="Source Code Pro" eastAsia="Source Code Pro" cs="Source Code Pro"/>
              </a:rPr>
              <a:t>Delayed Response Times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00719" y="1990724"/>
            <a:ext cx="4076598" cy="6858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Critical Complaints and support tickets get buried under general inquiries or spam.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09584" y="3619499"/>
            <a:ext cx="5333866" cy="2047874"/>
          </a:xfrm>
          <a:prstGeom prst="roundRect">
            <a:avLst>
              <a:gd name="adj" fmla="val 1116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 Same Side Corner Rectangle 14"/>
          <p:cNvSpPr/>
          <p:nvPr/>
        </p:nvSpPr>
        <p:spPr>
          <a:xfrm rot="16200000">
            <a:off x="-348313" y="4577396"/>
            <a:ext cx="204787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952476" y="3978442"/>
            <a:ext cx="457188" cy="3489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62060" y="3924299"/>
            <a:ext cx="4076598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780"/>
              </a:spcAft>
            </a:pPr>
            <a:r>
              <a:rPr sz="1435" b="1">
                <a:solidFill>
                  <a:srgbClr val="D97706"/>
                </a:solidFill>
                <a:latin typeface="Source Code Pro"/>
                <a:rFonts ascii="Source Code Pro" hAnsi="Source Code Pro" eastAsia="Source Code Pro" cs="Source Code Pro"/>
              </a:rPr>
              <a:t>Inconsistent Routing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2060" y="4343400"/>
            <a:ext cx="4076598" cy="1019174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Manual triage leads to human error, resulting in emails forwarded to the wrong departments.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248243" y="3619499"/>
            <a:ext cx="5333866" cy="2047874"/>
          </a:xfrm>
          <a:prstGeom prst="roundRect">
            <a:avLst>
              <a:gd name="adj" fmla="val 1116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 Same Side Corner Rectangle 19"/>
          <p:cNvSpPr/>
          <p:nvPr/>
        </p:nvSpPr>
        <p:spPr>
          <a:xfrm rot="16200000">
            <a:off x="5290346" y="4577396"/>
            <a:ext cx="204787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6591135" y="3978442"/>
            <a:ext cx="457188" cy="34891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00719" y="3924299"/>
            <a:ext cx="4076598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780"/>
              </a:spcAft>
            </a:pPr>
            <a:r>
              <a:rPr sz="1435" b="1">
                <a:solidFill>
                  <a:srgbClr val="2563EB"/>
                </a:solidFill>
                <a:latin typeface="Source Code Pro"/>
                <a:rFonts ascii="Source Code Pro" hAnsi="Source Code Pro" eastAsia="Source Code Pro" cs="Source Code Pro"/>
              </a:rPr>
              <a:t>Lack of Actionable Analytics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00719" y="4343400"/>
            <a:ext cx="4076598" cy="6858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No real-time visibility into what customers are emailing about most frequently.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8FAFC"/>
            </a:gs>
            <a:gs pos="100000">
              <a:srgbClr val="EFF6FF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114300"/>
            <a:ext cx="2743131" cy="5715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1E3A8A"/>
                </a:solidFill>
                <a:latin typeface="Source Code Pro"/>
                <a:rFonts ascii="Source Code Pro" hAnsi="Source Code Pro" eastAsia="Source Code Pro" cs="Source Code Pro"/>
              </a:rPr>
              <a:t>The 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5112" y="247649"/>
            <a:ext cx="1828754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2563EB"/>
                </a:solidFill>
                <a:latin typeface="Roboto Flex"/>
                <a:rFonts ascii="Roboto Flex" hAnsi="Roboto Flex" eastAsia="Roboto Flex" cs="Roboto Flex"/>
              </a:rPr>
              <a:t>AI-Powered Triage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9584" y="1266824"/>
            <a:ext cx="5333866" cy="1714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 Same Side Corner Rectangle 4"/>
          <p:cNvSpPr/>
          <p:nvPr/>
        </p:nvSpPr>
        <p:spPr>
          <a:xfrm rot="16200000">
            <a:off x="-181626" y="2058034"/>
            <a:ext cx="17145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952476" y="1625767"/>
            <a:ext cx="457188" cy="3489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2060" y="1571625"/>
            <a:ext cx="4076598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780"/>
              </a:spcAft>
            </a:pPr>
            <a:r>
              <a:rPr sz="1435" b="1">
                <a:solidFill>
                  <a:srgbClr val="2563EB"/>
                </a:solidFill>
                <a:latin typeface="Source Code Pro"/>
                <a:rFonts ascii="Source Code Pro" hAnsi="Source Code Pro" eastAsia="Source Code Pro" cs="Source Code Pro"/>
              </a:rPr>
              <a:t>Automated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62060" y="1990724"/>
            <a:ext cx="4076598" cy="6858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 AI model trained on over </a:t>
            </a:r>
            <a:r>
              <a:rPr sz="1315" b="1">
                <a:solidFill>
                  <a:srgbClr val="1D4ED8"/>
                </a:solidFill>
                <a:latin typeface="Roboto Flex"/>
                <a:rFonts ascii="Roboto Flex" hAnsi="Roboto Flex" eastAsia="Roboto Flex" cs="Roboto Flex"/>
              </a:rPr>
              <a:t>204,000</a:t>
            </a: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 historical emails.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48243" y="1266824"/>
            <a:ext cx="5333866" cy="1714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 Same Side Corner Rectangle 9"/>
          <p:cNvSpPr/>
          <p:nvPr/>
        </p:nvSpPr>
        <p:spPr>
          <a:xfrm rot="16200000">
            <a:off x="5457033" y="2058034"/>
            <a:ext cx="17145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6591135" y="1607719"/>
            <a:ext cx="457188" cy="3850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00719" y="1571625"/>
            <a:ext cx="4076598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780"/>
              </a:spcAft>
            </a:pPr>
            <a:r>
              <a:rPr sz="1435" b="1">
                <a:solidFill>
                  <a:srgbClr val="0891B2"/>
                </a:solidFill>
                <a:latin typeface="Source Code Pro"/>
                <a:rFonts ascii="Source Code Pro" hAnsi="Source Code Pro" eastAsia="Source Code Pro" cs="Source Code Pro"/>
              </a:rPr>
              <a:t>Instant Categorization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00719" y="1990724"/>
            <a:ext cx="4076598" cy="6858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Emails evaluated in milliseconds and routed to correct department.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09584" y="3276599"/>
            <a:ext cx="5333866" cy="1714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 Same Side Corner Rectangle 14"/>
          <p:cNvSpPr/>
          <p:nvPr/>
        </p:nvSpPr>
        <p:spPr>
          <a:xfrm rot="16200000">
            <a:off x="-181626" y="4067809"/>
            <a:ext cx="17145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952476" y="3617494"/>
            <a:ext cx="457188" cy="38501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62060" y="3581400"/>
            <a:ext cx="4076598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780"/>
              </a:spcAft>
            </a:pPr>
            <a:r>
              <a:rPr sz="1435" b="1">
                <a:solidFill>
                  <a:srgbClr val="16A34A"/>
                </a:solidFill>
                <a:latin typeface="Source Code Pro"/>
                <a:rFonts ascii="Source Code Pro" hAnsi="Source Code Pro" eastAsia="Source Code Pro" cs="Source Code Pro"/>
              </a:rPr>
              <a:t>Spam Elimination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2060" y="4000500"/>
            <a:ext cx="4076598" cy="6858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Identifies and isolates unsolicited emails to keep queues clean.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248243" y="3276599"/>
            <a:ext cx="5333866" cy="1714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 Same Side Corner Rectangle 19"/>
          <p:cNvSpPr/>
          <p:nvPr/>
        </p:nvSpPr>
        <p:spPr>
          <a:xfrm rot="16200000">
            <a:off x="5457033" y="4067809"/>
            <a:ext cx="17145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85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6591135" y="3635542"/>
            <a:ext cx="457188" cy="34891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00719" y="3581400"/>
            <a:ext cx="4076598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780"/>
              </a:spcAft>
            </a:pPr>
            <a:r>
              <a:rPr sz="1435" b="1">
                <a:solidFill>
                  <a:srgbClr val="9333EA"/>
                </a:solidFill>
                <a:latin typeface="Source Code Pro"/>
                <a:rFonts ascii="Source Code Pro" hAnsi="Source Code Pro" eastAsia="Source Code Pro" cs="Source Code Pro"/>
              </a:rPr>
              <a:t>Interactive Application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00719" y="4000500"/>
            <a:ext cx="4076598" cy="6858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User-friendly dashboard for managers to monitor email traffic and model confidence.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8FAFC"/>
            </a:gs>
            <a:gs pos="100000">
              <a:srgbClr val="EFF6FF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114300"/>
            <a:ext cx="7086422" cy="5715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1E3A8A"/>
                </a:solidFill>
                <a:latin typeface="Source Code Pro"/>
                <a:rFonts ascii="Source Code Pro" hAnsi="Source Code Pro" eastAsia="Source Code Pro" cs="Source Code Pro"/>
              </a:rPr>
              <a:t>The 5 Core Categories &amp; Actions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09584" y="1447800"/>
            <a:ext cx="5486262" cy="47625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6705432" y="2476499"/>
            <a:ext cx="114297" cy="114300"/>
          </a:xfrm>
          <a:prstGeom prst="roundRect">
            <a:avLst>
              <a:gd name="adj" fmla="val 16665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934026" y="2286000"/>
            <a:ext cx="464808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DC2626"/>
                </a:solidFill>
                <a:latin typeface="Source Code Pro"/>
                <a:rFonts ascii="Source Code Pro" hAnsi="Source Code Pro" eastAsia="Source Code Pro" cs="Source Code Pro"/>
              </a:rPr>
              <a:t>Complaint </a:t>
            </a:r>
            <a:r>
              <a:rPr sz="956" b="0">
                <a:solidFill>
                  <a:srgbClr val="6B7280"/>
                </a:solidFill>
                <a:latin typeface="Source Code Pro"/>
                <a:rFonts ascii="Source Code Pro" hAnsi="Source Code Pro" eastAsia="Source Code Pro" cs="Source Code Pro"/>
              </a:rPr>
              <a:t>(High Priority)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34026" y="2552700"/>
            <a:ext cx="4648083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Escalate immediately to customer service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705432" y="3124200"/>
            <a:ext cx="114297" cy="114300"/>
          </a:xfrm>
          <a:prstGeom prst="roundRect">
            <a:avLst>
              <a:gd name="adj" fmla="val 166650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934026" y="2933699"/>
            <a:ext cx="464808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2563EB"/>
                </a:solidFill>
                <a:latin typeface="Source Code Pro"/>
                <a:rFonts ascii="Source Code Pro" hAnsi="Source Code Pro" eastAsia="Source Code Pro" cs="Source Code Pro"/>
              </a:rPr>
              <a:t>Support </a:t>
            </a:r>
            <a:r>
              <a:rPr sz="956" b="0">
                <a:solidFill>
                  <a:srgbClr val="6B7280"/>
                </a:solidFill>
                <a:latin typeface="Source Code Pro"/>
                <a:rFonts ascii="Source Code Pro" hAnsi="Source Code Pro" eastAsia="Source Code Pro" cs="Source Code Pro"/>
              </a:rPr>
              <a:t>(High Priority)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4026" y="3200400"/>
            <a:ext cx="4648083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Route to technical teams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05432" y="3771900"/>
            <a:ext cx="114297" cy="114300"/>
          </a:xfrm>
          <a:prstGeom prst="roundRect">
            <a:avLst>
              <a:gd name="adj" fmla="val 166650000"/>
            </a:avLst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934026" y="3581400"/>
            <a:ext cx="464808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16A34A"/>
                </a:solidFill>
                <a:latin typeface="Source Code Pro"/>
                <a:rFonts ascii="Source Code Pro" hAnsi="Source Code Pro" eastAsia="Source Code Pro" cs="Source Code Pro"/>
              </a:rPr>
              <a:t>Feedback </a:t>
            </a:r>
            <a:r>
              <a:rPr sz="956" b="0">
                <a:solidFill>
                  <a:srgbClr val="6B7280"/>
                </a:solidFill>
                <a:latin typeface="Source Code Pro"/>
                <a:rFonts ascii="Source Code Pro" hAnsi="Source Code Pro" eastAsia="Source Code Pro" cs="Source Code Pro"/>
              </a:rPr>
              <a:t>(Medium Priority)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34026" y="3848099"/>
            <a:ext cx="4648083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Analyze for product improvements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705432" y="4419600"/>
            <a:ext cx="114297" cy="114300"/>
          </a:xfrm>
          <a:prstGeom prst="roundRect">
            <a:avLst>
              <a:gd name="adj" fmla="val 16665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934026" y="4229100"/>
            <a:ext cx="464808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D97706"/>
                </a:solidFill>
                <a:latin typeface="Source Code Pro"/>
                <a:rFonts ascii="Source Code Pro" hAnsi="Source Code Pro" eastAsia="Source Code Pro" cs="Source Code Pro"/>
              </a:rPr>
              <a:t>Other </a:t>
            </a:r>
            <a:r>
              <a:rPr sz="956" b="0">
                <a:solidFill>
                  <a:srgbClr val="6B7280"/>
                </a:solidFill>
                <a:latin typeface="Source Code Pro"/>
                <a:rFonts ascii="Source Code Pro" hAnsi="Source Code Pro" eastAsia="Source Code Pro" cs="Source Code Pro"/>
              </a:rPr>
              <a:t>(Low Priority)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4026" y="4495799"/>
            <a:ext cx="4648083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Route to standard queue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705432" y="5067299"/>
            <a:ext cx="114297" cy="114300"/>
          </a:xfrm>
          <a:prstGeom prst="roundRect">
            <a:avLst>
              <a:gd name="adj" fmla="val 166650000"/>
            </a:avLst>
          </a:prstGeom>
          <a:solidFill>
            <a:srgbClr val="6B72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934026" y="4876800"/>
            <a:ext cx="464808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4B5563"/>
                </a:solidFill>
                <a:latin typeface="Source Code Pro"/>
                <a:rFonts ascii="Source Code Pro" hAnsi="Source Code Pro" eastAsia="Source Code Pro" cs="Source Code Pro"/>
              </a:rPr>
              <a:t>Spam </a:t>
            </a:r>
            <a:r>
              <a:rPr sz="956" b="0">
                <a:solidFill>
                  <a:srgbClr val="6B7280"/>
                </a:solidFill>
                <a:latin typeface="Source Code Pro"/>
                <a:rFonts ascii="Source Code Pro" hAnsi="Source Code Pro" eastAsia="Source Code Pro" cs="Source Code Pro"/>
              </a:rPr>
              <a:t>(Low Priority)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34026" y="5143500"/>
            <a:ext cx="4648083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Auto-archive / Delete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8FAFC"/>
            </a:gs>
            <a:gs pos="100000">
              <a:srgbClr val="EFF6FF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114300"/>
            <a:ext cx="6172045" cy="5715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1E3A8A"/>
                </a:solidFill>
                <a:latin typeface="Source Code Pro"/>
                <a:rFonts ascii="Source Code Pro" hAnsi="Source Code Pro" eastAsia="Source Code Pro" cs="Source Code Pro"/>
              </a:rPr>
              <a:t>Overall System Architecture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57188" y="1409699"/>
            <a:ext cx="5181470" cy="485775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6095847" y="1883019"/>
            <a:ext cx="304792" cy="2344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3036" y="1809749"/>
            <a:ext cx="2619309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2563EB"/>
                </a:solidFill>
                <a:latin typeface="Source Code Pro"/>
                <a:rFonts ascii="Source Code Pro" hAnsi="Source Code Pro" eastAsia="Source Code Pro" cs="Source Code Pro"/>
              </a:rPr>
              <a:t>Email Dataset (CSV)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53036" y="2152650"/>
            <a:ext cx="2619309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Raw email data input source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6095847" y="2765913"/>
            <a:ext cx="304792" cy="1641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53036" y="2657475"/>
            <a:ext cx="3295567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0891B2"/>
                </a:solidFill>
                <a:latin typeface="Source Code Pro"/>
                <a:rFonts ascii="Source Code Pro" hAnsi="Source Code Pro" eastAsia="Source Code Pro" cs="Source Code Pro"/>
              </a:rPr>
              <a:t>Jupyter Notebook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3036" y="3000375"/>
            <a:ext cx="3295567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Text cleaning and feature extraction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6095847" y="3565280"/>
            <a:ext cx="304792" cy="260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53036" y="3505199"/>
            <a:ext cx="3657508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16A34A"/>
                </a:solidFill>
                <a:latin typeface="Source Code Pro"/>
                <a:rFonts ascii="Source Code Pro" hAnsi="Source Code Pro" eastAsia="Source Code Pro" cs="Source Code Pro"/>
              </a:rPr>
              <a:t>SVM Model Training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036" y="3848099"/>
            <a:ext cx="3657508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Optimization and classification learning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6095847" y="4426194"/>
            <a:ext cx="304792" cy="2344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53036" y="4352924"/>
            <a:ext cx="2285942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9333EA"/>
                </a:solidFill>
                <a:latin typeface="Source Code Pro"/>
                <a:rFonts ascii="Source Code Pro" hAnsi="Source Code Pro" eastAsia="Source Code Pro" cs="Source Code Pro"/>
              </a:rPr>
              <a:t>Model Storage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53036" y="4695824"/>
            <a:ext cx="2285942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Saved as svm_model.pkl</a:t>
            </a: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6095847" y="5282711"/>
            <a:ext cx="304792" cy="2168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53036" y="5200650"/>
            <a:ext cx="3200319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EA580C"/>
                </a:solidFill>
                <a:latin typeface="Source Code Pro"/>
                <a:rFonts ascii="Source Code Pro" hAnsi="Source Code Pro" eastAsia="Source Code Pro" cs="Source Code Pro"/>
              </a:rPr>
              <a:t>Streamlit Deployment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53036" y="5543550"/>
            <a:ext cx="3200319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Interactive web app for predictions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8FAFC"/>
            </a:gs>
            <a:gs pos="100000">
              <a:srgbClr val="EFF6FF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114300"/>
            <a:ext cx="5257668" cy="5715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1E3A8A"/>
                </a:solidFill>
                <a:latin typeface="Source Code Pro"/>
                <a:rFonts ascii="Source Code Pro" hAnsi="Source Code Pro" eastAsia="Source Code Pro" cs="Source Code Pro"/>
              </a:rPr>
              <a:t>Training Model Workflow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57188" y="1409699"/>
            <a:ext cx="5181470" cy="485775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6095847" y="1856642"/>
            <a:ext cx="304792" cy="2872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3036" y="1809749"/>
            <a:ext cx="4381390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2563EB"/>
                </a:solidFill>
                <a:latin typeface="Source Code Pro"/>
                <a:rFonts ascii="Source Code Pro" hAnsi="Source Code Pro" eastAsia="Source Code Pro" cs="Source Code Pro"/>
              </a:rPr>
              <a:t>Data Preprocessing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53036" y="2152650"/>
            <a:ext cx="4381390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Tokenization, stop word removal, normalization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6095847" y="2836452"/>
            <a:ext cx="304792" cy="230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53036" y="2657475"/>
            <a:ext cx="3686082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0891B2"/>
                </a:solidFill>
                <a:latin typeface="Source Code Pro"/>
                <a:rFonts ascii="Source Code Pro" hAnsi="Source Code Pro" eastAsia="Source Code Pro" cs="Source Code Pro"/>
              </a:rPr>
              <a:t>Feature Extraction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3036" y="3000375"/>
            <a:ext cx="3686082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TF-IDF vectorization with 8,000 features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6095847" y="3565280"/>
            <a:ext cx="304792" cy="260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53036" y="3505199"/>
            <a:ext cx="4524261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16A34A"/>
                </a:solidFill>
                <a:latin typeface="Source Code Pro"/>
                <a:rFonts ascii="Source Code Pro" hAnsi="Source Code Pro" eastAsia="Source Code Pro" cs="Source Code Pro"/>
              </a:rPr>
              <a:t>SVM Model Training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036" y="3848099"/>
            <a:ext cx="4524261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Linear Support Vector Machine with optimization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6095847" y="4426194"/>
            <a:ext cx="304792" cy="2344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53036" y="4352924"/>
            <a:ext cx="3724181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9333EA"/>
                </a:solidFill>
                <a:latin typeface="Source Code Pro"/>
                <a:rFonts ascii="Source Code Pro" hAnsi="Source Code Pro" eastAsia="Source Code Pro" cs="Source Code Pro"/>
              </a:rPr>
              <a:t>Model Persistence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53036" y="4695824"/>
            <a:ext cx="3724181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Saved as svm_model.pkl for deployment</a:t>
            </a: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6095847" y="5309088"/>
            <a:ext cx="304792" cy="16412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53036" y="5200650"/>
            <a:ext cx="4009924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EA580C"/>
                </a:solidFill>
                <a:latin typeface="Source Code Pro"/>
                <a:rFonts ascii="Source Code Pro" hAnsi="Source Code Pro" eastAsia="Source Code Pro" cs="Source Code Pro"/>
              </a:rPr>
              <a:t>Complete Workflow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53036" y="5543550"/>
            <a:ext cx="4009924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From Jupyter notebook to production ready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8FAFC"/>
            </a:gs>
            <a:gs pos="100000">
              <a:srgbClr val="EFF6FF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114300"/>
            <a:ext cx="2971725" cy="5715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1E3A8A"/>
                </a:solidFill>
                <a:latin typeface="Source Code Pro"/>
                <a:rFonts ascii="Source Code Pro" hAnsi="Source Code Pro" eastAsia="Source Code Pro" cs="Source Code Pro"/>
              </a:rPr>
              <a:t>The AI Engine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33706" y="247649"/>
            <a:ext cx="1581110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2563EB"/>
                </a:solidFill>
                <a:latin typeface="Roboto Flex"/>
                <a:rFonts ascii="Roboto Flex" hAnsi="Roboto Flex" eastAsia="Roboto Flex" cs="Roboto Flex"/>
              </a:rPr>
              <a:t>Under the Hood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9584" y="1266824"/>
            <a:ext cx="5257668" cy="1752599"/>
          </a:xfrm>
          <a:prstGeom prst="roundRect">
            <a:avLst>
              <a:gd name="adj" fmla="val 1304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 Same Side Corner Rectangle 4"/>
          <p:cNvSpPr/>
          <p:nvPr/>
        </p:nvSpPr>
        <p:spPr>
          <a:xfrm rot="16200000">
            <a:off x="-200675" y="2077083"/>
            <a:ext cx="17525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952476" y="1607719"/>
            <a:ext cx="457188" cy="3850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2060" y="1571625"/>
            <a:ext cx="3467013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780"/>
              </a:spcAft>
            </a:pPr>
            <a:r>
              <a:rPr sz="1435" b="1">
                <a:solidFill>
                  <a:srgbClr val="2563EB"/>
                </a:solidFill>
                <a:latin typeface="Source Code Pro"/>
                <a:rFonts ascii="Source Code Pro" hAnsi="Source Code Pro" eastAsia="Source Code Pro" cs="Source Code Pro"/>
              </a:rPr>
              <a:t>Model Architecture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62060" y="1990724"/>
            <a:ext cx="3467013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Linear SVM with TF-IDF vectorization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2060" y="2409825"/>
            <a:ext cx="3467013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52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 Flex"/>
                <a:rFonts ascii="Roboto Flex" hAnsi="Roboto Flex" eastAsia="Roboto Flex" cs="Roboto Flex"/>
              </a:rPr>
              <a:t> </a:t>
            </a:r>
            <a:r>
              <a:rPr sz="1196" b="1">
                <a:solidFill>
                  <a:srgbClr val="1D4ED8"/>
                </a:solidFill>
                <a:latin typeface="Roboto Flex"/>
                <a:rFonts ascii="Roboto Flex" hAnsi="Roboto Flex" eastAsia="Roboto Flex" cs="Roboto Flex"/>
              </a:rPr>
              <a:t>8,000</a:t>
            </a:r>
            <a:r>
              <a:rPr sz="1196" b="0">
                <a:solidFill>
                  <a:srgbClr val="4B5563"/>
                </a:solidFill>
                <a:latin typeface="Roboto Flex"/>
                <a:rFonts ascii="Roboto Flex" hAnsi="Roboto Flex" eastAsia="Roboto Flex" cs="Roboto Flex"/>
              </a:rPr>
              <a:t> features with 3-word combinations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24441" y="1266824"/>
            <a:ext cx="5257668" cy="1752599"/>
          </a:xfrm>
          <a:prstGeom prst="roundRect">
            <a:avLst>
              <a:gd name="adj" fmla="val 1304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 Same Side Corner Rectangle 10"/>
          <p:cNvSpPr/>
          <p:nvPr/>
        </p:nvSpPr>
        <p:spPr>
          <a:xfrm rot="16200000">
            <a:off x="5514182" y="2077083"/>
            <a:ext cx="17525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6667333" y="1640806"/>
            <a:ext cx="457188" cy="318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6918" y="1571625"/>
            <a:ext cx="3295567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780"/>
              </a:spcAft>
            </a:pPr>
            <a:r>
              <a:rPr sz="1435" b="1">
                <a:solidFill>
                  <a:srgbClr val="0891B2"/>
                </a:solidFill>
                <a:latin typeface="Source Code Pro"/>
                <a:rFonts ascii="Source Code Pro" hAnsi="Source Code Pro" eastAsia="Source Code Pro" cs="Source Code Pro"/>
              </a:rPr>
              <a:t>Massive Training Dataset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76918" y="1990724"/>
            <a:ext cx="3295567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Perfectly balanced dataset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76918" y="2409825"/>
            <a:ext cx="3295567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52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 Flex"/>
                <a:rFonts ascii="Roboto Flex" hAnsi="Roboto Flex" eastAsia="Roboto Flex" cs="Roboto Flex"/>
              </a:rPr>
              <a:t> </a:t>
            </a:r>
            <a:r>
              <a:rPr sz="1196" b="1">
                <a:solidFill>
                  <a:srgbClr val="0E7490"/>
                </a:solidFill>
                <a:latin typeface="Roboto Flex"/>
                <a:rFonts ascii="Roboto Flex" hAnsi="Roboto Flex" eastAsia="Roboto Flex" cs="Roboto Flex"/>
              </a:rPr>
              <a:t>204,000</a:t>
            </a:r>
            <a:r>
              <a:rPr sz="1196" b="0">
                <a:solidFill>
                  <a:srgbClr val="4B5563"/>
                </a:solidFill>
                <a:latin typeface="Roboto Flex"/>
                <a:rFonts ascii="Roboto Flex" hAnsi="Roboto Flex" eastAsia="Roboto Flex" cs="Roboto Flex"/>
              </a:rPr>
              <a:t> emails trained and evaluated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09584" y="3400425"/>
            <a:ext cx="5257668" cy="1752599"/>
          </a:xfrm>
          <a:prstGeom prst="roundRect">
            <a:avLst>
              <a:gd name="adj" fmla="val 1304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 Same Side Corner Rectangle 16"/>
          <p:cNvSpPr/>
          <p:nvPr/>
        </p:nvSpPr>
        <p:spPr>
          <a:xfrm rot="16200000">
            <a:off x="-200675" y="4210684"/>
            <a:ext cx="17525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952476" y="3732296"/>
            <a:ext cx="457188" cy="4030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62060" y="3705224"/>
            <a:ext cx="3428914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780"/>
              </a:spcAft>
            </a:pPr>
            <a:r>
              <a:rPr sz="1435" b="1">
                <a:solidFill>
                  <a:srgbClr val="16A34A"/>
                </a:solidFill>
                <a:latin typeface="Source Code Pro"/>
                <a:rFonts ascii="Source Code Pro" hAnsi="Source Code Pro" eastAsia="Source Code Pro" cs="Source Code Pro"/>
              </a:rPr>
              <a:t>Industry-Leading Accuracy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2060" y="4124324"/>
            <a:ext cx="3428914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Overall classification performance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62060" y="4543425"/>
            <a:ext cx="3428914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52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 Flex"/>
                <a:rFonts ascii="Roboto Flex" hAnsi="Roboto Flex" eastAsia="Roboto Flex" cs="Roboto Flex"/>
              </a:rPr>
              <a:t> </a:t>
            </a:r>
            <a:r>
              <a:rPr sz="1196" b="1">
                <a:solidFill>
                  <a:srgbClr val="15803D"/>
                </a:solidFill>
                <a:latin typeface="Roboto Flex"/>
                <a:rFonts ascii="Roboto Flex" hAnsi="Roboto Flex" eastAsia="Roboto Flex" cs="Roboto Flex"/>
              </a:rPr>
              <a:t>99.22%</a:t>
            </a:r>
            <a:r>
              <a:rPr sz="1196" b="0">
                <a:solidFill>
                  <a:srgbClr val="4B5563"/>
                </a:solidFill>
                <a:latin typeface="Roboto Flex"/>
                <a:rFonts ascii="Roboto Flex" hAnsi="Roboto Flex" eastAsia="Roboto Flex" cs="Roboto Flex"/>
              </a:rPr>
              <a:t> accuracy achieved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24441" y="3400425"/>
            <a:ext cx="5257668" cy="1752599"/>
          </a:xfrm>
          <a:prstGeom prst="roundRect">
            <a:avLst>
              <a:gd name="adj" fmla="val 1304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 Same Side Corner Rectangle 22"/>
          <p:cNvSpPr/>
          <p:nvPr/>
        </p:nvSpPr>
        <p:spPr>
          <a:xfrm rot="16200000">
            <a:off x="5514182" y="4210684"/>
            <a:ext cx="17525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85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6667333" y="3741319"/>
            <a:ext cx="457188" cy="38501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276918" y="3705224"/>
            <a:ext cx="2762180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780"/>
              </a:spcAft>
            </a:pPr>
            <a:r>
              <a:rPr sz="1435" b="1">
                <a:solidFill>
                  <a:srgbClr val="9333EA"/>
                </a:solidFill>
                <a:latin typeface="Source Code Pro"/>
                <a:rFonts ascii="Source Code Pro" hAnsi="Source Code Pro" eastAsia="Source Code Pro" cs="Source Code Pro"/>
              </a:rPr>
              <a:t>Flawless Precision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76918" y="4124324"/>
            <a:ext cx="2762180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Support and Spam categories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76918" y="4543425"/>
            <a:ext cx="2762180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52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 Flex"/>
                <a:rFonts ascii="Roboto Flex" hAnsi="Roboto Flex" eastAsia="Roboto Flex" cs="Roboto Flex"/>
              </a:rPr>
              <a:t> Perfect </a:t>
            </a:r>
            <a:r>
              <a:rPr sz="1196" b="1">
                <a:solidFill>
                  <a:srgbClr val="7E22CE"/>
                </a:solidFill>
                <a:latin typeface="Roboto Flex"/>
                <a:rFonts ascii="Roboto Flex" hAnsi="Roboto Flex" eastAsia="Roboto Flex" cs="Roboto Flex"/>
              </a:rPr>
              <a:t>100%</a:t>
            </a:r>
            <a:r>
              <a:rPr sz="1196" b="0">
                <a:solidFill>
                  <a:srgbClr val="4B5563"/>
                </a:solidFill>
                <a:latin typeface="Roboto Flex"/>
                <a:rFonts ascii="Roboto Flex" hAnsi="Roboto Flex" eastAsia="Roboto Flex" cs="Roboto Flex"/>
              </a:rPr>
              <a:t> F1-score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8FAFC"/>
            </a:gs>
            <a:gs pos="100000">
              <a:srgbClr val="EFF6FF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114300"/>
            <a:ext cx="3200319" cy="5715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1E3A8A"/>
                </a:solidFill>
                <a:latin typeface="Source Code Pro"/>
                <a:rFonts ascii="Source Code Pro" hAnsi="Source Code Pro" eastAsia="Source Code Pro" cs="Source Code Pro"/>
              </a:rPr>
              <a:t>Explainable 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62300" y="247649"/>
            <a:ext cx="1876378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2563EB"/>
                </a:solidFill>
                <a:latin typeface="Roboto Flex"/>
                <a:rFonts ascii="Roboto Flex" hAnsi="Roboto Flex" eastAsia="Roboto Flex" cs="Roboto Flex"/>
              </a:rPr>
              <a:t>Trusting the Model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9584" y="1543050"/>
            <a:ext cx="3457488" cy="4572000"/>
          </a:xfrm>
          <a:prstGeom prst="roundRect">
            <a:avLst>
              <a:gd name="adj" fmla="val 6611"/>
            </a:avLst>
          </a:prstGeom>
          <a:solidFill>
            <a:srgbClr val="FFFFFF"/>
          </a:solidFill>
          <a:ln w="33020">
            <a:solidFill>
              <a:srgbClr val="3B82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914377" y="1989426"/>
            <a:ext cx="533386" cy="3454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0159" y="1885950"/>
            <a:ext cx="2162120" cy="609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2563EB"/>
                </a:solidFill>
                <a:latin typeface="Source Code Pro"/>
                <a:rFonts ascii="Source Code Pro" hAnsi="Source Code Pro" eastAsia="Source Code Pro" cs="Source Code Pro"/>
              </a:rPr>
              <a:t>Transparent Decision Making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377" y="3248024"/>
            <a:ext cx="2847903" cy="74295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1560"/>
              </a:spcAft>
            </a:pPr>
            <a:r>
              <a:rPr sz="143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The system doesn't act as a black box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14377" y="4219575"/>
            <a:ext cx="2847903" cy="1076325"/>
          </a:xfrm>
          <a:prstGeom prst="roundRect">
            <a:avLst>
              <a:gd name="adj" fmla="val 14159"/>
            </a:avLst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142971" y="4448175"/>
            <a:ext cx="2390715" cy="619124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 Flex"/>
                <a:rFonts ascii="Roboto Flex" hAnsi="Roboto Flex" eastAsia="Roboto Flex" cs="Roboto Flex"/>
              </a:rPr>
              <a:t>Clear visibility into classification logic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71865" y="1543050"/>
            <a:ext cx="3457488" cy="4572000"/>
          </a:xfrm>
          <a:prstGeom prst="roundRect">
            <a:avLst>
              <a:gd name="adj" fmla="val 6611"/>
            </a:avLst>
          </a:prstGeom>
          <a:solidFill>
            <a:srgbClr val="FFFFFF"/>
          </a:solidFill>
          <a:ln w="3302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4676658" y="1963665"/>
            <a:ext cx="533386" cy="39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62440" y="1885950"/>
            <a:ext cx="2162120" cy="609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0891B2"/>
                </a:solidFill>
                <a:latin typeface="Source Code Pro"/>
                <a:rFonts ascii="Source Code Pro" hAnsi="Source Code Pro" eastAsia="Source Code Pro" cs="Source Code Pro"/>
              </a:rPr>
              <a:t>Keyword Extraction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6658" y="3181350"/>
            <a:ext cx="2847903" cy="74295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1560"/>
              </a:spcAft>
            </a:pPr>
            <a:r>
              <a:rPr sz="143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Algorithm highlights exact driving words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76658" y="4152899"/>
            <a:ext cx="2847903" cy="1219200"/>
          </a:xfrm>
          <a:prstGeom prst="roundRect">
            <a:avLst>
              <a:gd name="adj" fmla="val 12500"/>
            </a:avLst>
          </a:prstGeom>
          <a:solidFill>
            <a:srgbClr val="ECFE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4905252" y="4381499"/>
            <a:ext cx="2390715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780"/>
              </a:spcAft>
            </a:pPr>
            <a:r>
              <a:rPr sz="1196" b="0">
                <a:solidFill>
                  <a:srgbClr val="4B5563"/>
                </a:solidFill>
                <a:latin typeface="Roboto Flex"/>
                <a:rFonts ascii="Roboto Flex" hAnsi="Roboto Flex" eastAsia="Roboto Flex" cs="Roboto Flex"/>
              </a:rPr>
              <a:t>Example Keywords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038599" y="4800600"/>
            <a:ext cx="666733" cy="333375"/>
          </a:xfrm>
          <a:prstGeom prst="roundRect">
            <a:avLst>
              <a:gd name="adj" fmla="val 571371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038599" y="4800600"/>
            <a:ext cx="666733" cy="33337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0E7490"/>
                </a:solidFill>
                <a:latin typeface="Roboto Flex"/>
                <a:rFonts ascii="Roboto Flex" hAnsi="Roboto Flex" eastAsia="Roboto Flex" cs="Roboto Flex"/>
              </a:rPr>
              <a:t>crash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781530" y="4800600"/>
            <a:ext cx="666733" cy="333375"/>
          </a:xfrm>
          <a:prstGeom prst="roundRect">
            <a:avLst>
              <a:gd name="adj" fmla="val 571371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5781530" y="4800600"/>
            <a:ext cx="666733" cy="33337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0E7490"/>
                </a:solidFill>
                <a:latin typeface="Roboto Flex"/>
                <a:rFonts ascii="Roboto Flex" hAnsi="Roboto Flex" eastAsia="Roboto Flex" cs="Roboto Flex"/>
              </a:rPr>
              <a:t>failed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24461" y="4800600"/>
            <a:ext cx="619109" cy="333375"/>
          </a:xfrm>
          <a:prstGeom prst="roundRect">
            <a:avLst>
              <a:gd name="adj" fmla="val 571371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524461" y="4800600"/>
            <a:ext cx="619109" cy="33337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0E7490"/>
                </a:solidFill>
                <a:latin typeface="Roboto Flex"/>
                <a:rFonts ascii="Roboto Flex" hAnsi="Roboto Flex" eastAsia="Roboto Flex" cs="Roboto Flex"/>
              </a:rPr>
              <a:t>login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124621" y="1543050"/>
            <a:ext cx="3457488" cy="4572000"/>
          </a:xfrm>
          <a:prstGeom prst="roundRect">
            <a:avLst>
              <a:gd name="adj" fmla="val 6611"/>
            </a:avLst>
          </a:prstGeom>
          <a:solidFill>
            <a:srgbClr val="FFFFFF"/>
          </a:solidFill>
          <a:ln w="3302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8429414" y="1959119"/>
            <a:ext cx="533386" cy="40611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115197" y="1885950"/>
            <a:ext cx="2162120" cy="609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16A34A"/>
                </a:solidFill>
                <a:latin typeface="Source Code Pro"/>
                <a:rFonts ascii="Source Code Pro" hAnsi="Source Code Pro" eastAsia="Source Code Pro" cs="Source Code Pro"/>
              </a:rPr>
              <a:t>Confidence Scores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429414" y="2838450"/>
            <a:ext cx="2847903" cy="74295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1560"/>
              </a:spcAft>
            </a:pPr>
            <a:r>
              <a:rPr sz="143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Every prediction includes probability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429414" y="3809999"/>
            <a:ext cx="2847903" cy="1904999"/>
          </a:xfrm>
          <a:prstGeom prst="roundRect">
            <a:avLst>
              <a:gd name="adj" fmla="val 8000"/>
            </a:avLst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658008" y="4038599"/>
            <a:ext cx="2390715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780"/>
              </a:spcAft>
            </a:pPr>
            <a:r>
              <a:rPr sz="1196" b="0">
                <a:solidFill>
                  <a:srgbClr val="4B5563"/>
                </a:solidFill>
                <a:latin typeface="Roboto Flex"/>
                <a:rFonts ascii="Roboto Flex" hAnsi="Roboto Flex" eastAsia="Roboto Flex" cs="Roboto Flex"/>
              </a:rPr>
              <a:t>Example Prediction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58008" y="4457700"/>
            <a:ext cx="2390715" cy="685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4680"/>
              </a:lnSpc>
              <a:spcBef>
                <a:spcPts val="0"/>
              </a:spcBef>
              <a:spcAft>
                <a:spcPts val="0"/>
              </a:spcAft>
            </a:pPr>
            <a:r>
              <a:rPr sz="2870" b="1">
                <a:solidFill>
                  <a:srgbClr val="15803D"/>
                </a:solidFill>
                <a:latin typeface="Source Code Pro"/>
                <a:rFonts ascii="Source Code Pro" hAnsi="Source Code Pro" eastAsia="Source Code Pro" cs="Source Code Pro"/>
              </a:rPr>
              <a:t>98.5%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658008" y="5219700"/>
            <a:ext cx="2390715" cy="25717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755"/>
              </a:lnSpc>
              <a:spcBef>
                <a:spcPts val="520"/>
              </a:spcBef>
              <a:spcAft>
                <a:spcPts val="0"/>
              </a:spcAft>
            </a:pPr>
            <a:r>
              <a:rPr sz="1076" b="0">
                <a:solidFill>
                  <a:srgbClr val="4B5563"/>
                </a:solidFill>
                <a:latin typeface="Roboto Flex"/>
                <a:rFonts ascii="Roboto Flex" hAnsi="Roboto Flex" eastAsia="Roboto Flex" cs="Roboto Flex"/>
              </a:rPr>
              <a:t>Confident it's a Complaint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8FAFC"/>
            </a:gs>
            <a:gs pos="100000">
              <a:srgbClr val="EFF6FF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114300"/>
            <a:ext cx="7086422" cy="5715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1E3A8A"/>
                </a:solidFill>
                <a:latin typeface="Source Code Pro"/>
                <a:rFonts ascii="Source Code Pro" hAnsi="Source Code Pro" eastAsia="Source Code Pro" cs="Source Code Pro"/>
              </a:rPr>
              <a:t>Interactive Analytics Dashboard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09584" y="1543050"/>
            <a:ext cx="3457488" cy="4572000"/>
          </a:xfrm>
          <a:prstGeom prst="roundRect">
            <a:avLst>
              <a:gd name="adj" fmla="val 6611"/>
            </a:avLst>
          </a:prstGeom>
          <a:solidFill>
            <a:srgbClr val="FFFFFF"/>
          </a:solidFill>
          <a:ln w="33020">
            <a:solidFill>
              <a:srgbClr val="3B82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914377" y="1978818"/>
            <a:ext cx="533386" cy="366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0159" y="1885950"/>
            <a:ext cx="2162120" cy="609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2563EB"/>
                </a:solidFill>
                <a:latin typeface="Source Code Pro"/>
                <a:rFonts ascii="Source Code Pro" hAnsi="Source Code Pro" eastAsia="Source Code Pro" cs="Source Code Pro"/>
              </a:rPr>
              <a:t>Real-time Metrics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377" y="2724150"/>
            <a:ext cx="2847903" cy="1085850"/>
          </a:xfrm>
          <a:prstGeom prst="roundRect">
            <a:avLst>
              <a:gd name="adj" fmla="val 14035"/>
            </a:avLst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1104872" y="2977661"/>
            <a:ext cx="304792" cy="2168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3111" y="2914650"/>
            <a:ext cx="1028674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794" b="1">
                <a:solidFill>
                  <a:srgbClr val="1D4ED8"/>
                </a:solidFill>
                <a:latin typeface="Source Code Pro"/>
                <a:rFonts ascii="Source Code Pro" hAnsi="Source Code Pro" eastAsia="Source Code Pro" cs="Source Code Pro"/>
              </a:rPr>
              <a:t>12,458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04872" y="3333749"/>
            <a:ext cx="2466913" cy="28575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Total Emails Today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14377" y="4000500"/>
            <a:ext cx="2847903" cy="1085850"/>
          </a:xfrm>
          <a:prstGeom prst="roundRect">
            <a:avLst>
              <a:gd name="adj" fmla="val 14035"/>
            </a:avLst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1104872" y="4233496"/>
            <a:ext cx="304792" cy="2579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14557" y="4190999"/>
            <a:ext cx="857228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794" b="1">
                <a:solidFill>
                  <a:srgbClr val="15803D"/>
                </a:solidFill>
                <a:latin typeface="Source Code Pro"/>
                <a:rFonts ascii="Source Code Pro" hAnsi="Source Code Pro" eastAsia="Source Code Pro" cs="Source Code Pro"/>
              </a:rPr>
              <a:t>1,892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04872" y="4610099"/>
            <a:ext cx="2466913" cy="28575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Spam Blocked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14377" y="5276850"/>
            <a:ext cx="2847903" cy="1085850"/>
          </a:xfrm>
          <a:prstGeom prst="roundRect">
            <a:avLst>
              <a:gd name="adj" fmla="val 14035"/>
            </a:avLst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1104872" y="5503984"/>
            <a:ext cx="304792" cy="2696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14557" y="5467349"/>
            <a:ext cx="857228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794" b="1">
                <a:solidFill>
                  <a:srgbClr val="0E7490"/>
                </a:solidFill>
                <a:latin typeface="Source Code Pro"/>
                <a:rFonts ascii="Source Code Pro" hAnsi="Source Code Pro" eastAsia="Source Code Pro" cs="Source Code Pro"/>
              </a:rPr>
              <a:t>96.8%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4872" y="5886450"/>
            <a:ext cx="2466913" cy="28575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Average Confidence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371865" y="1543050"/>
            <a:ext cx="3457488" cy="4572000"/>
          </a:xfrm>
          <a:prstGeom prst="roundRect">
            <a:avLst>
              <a:gd name="adj" fmla="val 6611"/>
            </a:avLst>
          </a:prstGeom>
          <a:solidFill>
            <a:srgbClr val="FFFFFF"/>
          </a:solidFill>
          <a:ln w="3302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4676658" y="2001115"/>
            <a:ext cx="533386" cy="30306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62440" y="2038349"/>
            <a:ext cx="2057348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0891B2"/>
                </a:solidFill>
                <a:latin typeface="Source Code Pro"/>
                <a:rFonts ascii="Source Code Pro" hAnsi="Source Code Pro" eastAsia="Source Code Pro" cs="Source Code Pro"/>
              </a:rPr>
              <a:t>Volume Tracking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676658" y="2724150"/>
            <a:ext cx="2847903" cy="3333749"/>
          </a:xfrm>
          <a:prstGeom prst="roundRect">
            <a:avLst>
              <a:gd name="adj" fmla="val 5351"/>
            </a:avLst>
          </a:prstGeom>
          <a:gradFill rotWithShape="1">
            <a:gsLst>
              <a:gs pos="0">
                <a:srgbClr val="ECFEFF"/>
              </a:gs>
              <a:gs pos="100000">
                <a:srgbClr val="EFF6FF"/>
              </a:gs>
            </a:gsLst>
            <a:lin scaled="0" ang="8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5714857" y="3241879"/>
            <a:ext cx="761980" cy="3932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905252" y="4038599"/>
            <a:ext cx="2390715" cy="62865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ctr">
              <a:lnSpc>
                <a:spcPts val="2145"/>
              </a:lnSpc>
              <a:spcBef>
                <a:spcPts val="1040"/>
              </a:spcBef>
              <a:spcAft>
                <a:spcPts val="0"/>
              </a:spcAft>
            </a:pPr>
            <a:r>
              <a:rPr sz="1315" b="1">
                <a:solidFill>
                  <a:srgbClr val="0E7490"/>
                </a:solidFill>
                <a:latin typeface="Source Code Pro"/>
                <a:rFonts ascii="Source Code Pro" hAnsi="Source Code Pro" eastAsia="Source Code Pro" cs="Source Code Pro"/>
              </a:rPr>
              <a:t>30-Day Interactive Charts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05252" y="4781549"/>
            <a:ext cx="2390715" cy="933449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78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 Flex"/>
                <a:rFonts ascii="Roboto Flex" hAnsi="Roboto Flex" eastAsia="Roboto Flex" cs="Roboto Flex"/>
              </a:rPr>
              <a:t>Daily email volume trends and category distribution visualization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124621" y="1543050"/>
            <a:ext cx="3457488" cy="4572000"/>
          </a:xfrm>
          <a:prstGeom prst="roundRect">
            <a:avLst>
              <a:gd name="adj" fmla="val 6611"/>
            </a:avLst>
          </a:prstGeom>
          <a:solidFill>
            <a:srgbClr val="FFFFFF"/>
          </a:solidFill>
          <a:ln w="3302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8429414" y="1959119"/>
            <a:ext cx="533386" cy="40611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15197" y="1885950"/>
            <a:ext cx="2162120" cy="609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16A34A"/>
                </a:solidFill>
                <a:latin typeface="Source Code Pro"/>
                <a:rFonts ascii="Source Code Pro" hAnsi="Source Code Pro" eastAsia="Source Code Pro" cs="Source Code Pro"/>
              </a:rPr>
              <a:t>Deep-Dive Analytics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429414" y="2724150"/>
            <a:ext cx="2847903" cy="3333749"/>
          </a:xfrm>
          <a:prstGeom prst="roundRect">
            <a:avLst>
              <a:gd name="adj" fmla="val 5351"/>
            </a:avLst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619909" y="2476499"/>
            <a:ext cx="2466913" cy="1019174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1300"/>
              </a:spcAft>
            </a:pPr>
            <a:r>
              <a:rPr sz="1315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Analyzes most influential keywords across categories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619909" y="3686175"/>
            <a:ext cx="2466913" cy="800100"/>
          </a:xfrm>
          <a:prstGeom prst="roundRect">
            <a:avLst>
              <a:gd name="adj" fmla="val 1904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8772305" y="4048124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8962800" y="3800475"/>
            <a:ext cx="1971625" cy="5715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Complaint: </a:t>
            </a:r>
            <a:r>
              <a:rPr sz="1196" b="1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delay, late, issue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8619909" y="4600575"/>
            <a:ext cx="2466913" cy="800100"/>
          </a:xfrm>
          <a:prstGeom prst="roundRect">
            <a:avLst>
              <a:gd name="adj" fmla="val 1904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ed Rectangle 33"/>
          <p:cNvSpPr/>
          <p:nvPr/>
        </p:nvSpPr>
        <p:spPr>
          <a:xfrm>
            <a:off x="8772305" y="4962525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8962800" y="4714875"/>
            <a:ext cx="1971625" cy="5715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Support: </a:t>
            </a:r>
            <a:r>
              <a:rPr sz="1196" b="1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reset, password, login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619909" y="5514975"/>
            <a:ext cx="2466913" cy="800100"/>
          </a:xfrm>
          <a:prstGeom prst="roundRect">
            <a:avLst>
              <a:gd name="adj" fmla="val 1904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ounded Rectangle 36"/>
          <p:cNvSpPr/>
          <p:nvPr/>
        </p:nvSpPr>
        <p:spPr>
          <a:xfrm>
            <a:off x="8772305" y="5876925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8962800" y="5629275"/>
            <a:ext cx="1971625" cy="5715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Feedback: </a:t>
            </a:r>
            <a:r>
              <a:rPr sz="1196" b="1">
                <a:solidFill>
                  <a:srgbClr val="374151"/>
                </a:solidFill>
                <a:latin typeface="Roboto Flex"/>
                <a:rFonts ascii="Roboto Flex" hAnsi="Roboto Flex" eastAsia="Roboto Flex" cs="Roboto Flex"/>
              </a:rPr>
              <a:t>great, suggestion, improve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